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snapToGrid="0">
      <p:cViewPr varScale="1">
        <p:scale>
          <a:sx n="68" d="100"/>
          <a:sy n="68" d="100"/>
        </p:scale>
        <p:origin x="7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AF56A84C-347B-40D1-A916-95163069125F}" type="datetimeFigureOut">
              <a:rPr lang="ar-EG" smtClean="0"/>
              <a:t>22/08/1441</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EB1D910C-B05D-49F0-96A4-D90E7E45A091}" type="slidenum">
              <a:rPr lang="ar-EG" smtClean="0"/>
              <a:t>‹#›</a:t>
            </a:fld>
            <a:endParaRPr lang="ar-EG"/>
          </a:p>
        </p:txBody>
      </p:sp>
    </p:spTree>
    <p:extLst>
      <p:ext uri="{BB962C8B-B14F-4D97-AF65-F5344CB8AC3E}">
        <p14:creationId xmlns:p14="http://schemas.microsoft.com/office/powerpoint/2010/main" val="1639011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5"/>
          </p:nvPr>
        </p:nvSpPr>
        <p:spPr/>
        <p:txBody>
          <a:bodyPr/>
          <a:lstStyle/>
          <a:p>
            <a:fld id="{EB1D910C-B05D-49F0-96A4-D90E7E45A091}" type="slidenum">
              <a:rPr lang="ar-EG" smtClean="0"/>
              <a:t>4</a:t>
            </a:fld>
            <a:endParaRPr lang="ar-EG"/>
          </a:p>
        </p:txBody>
      </p:sp>
    </p:spTree>
    <p:extLst>
      <p:ext uri="{BB962C8B-B14F-4D97-AF65-F5344CB8AC3E}">
        <p14:creationId xmlns:p14="http://schemas.microsoft.com/office/powerpoint/2010/main" val="1462111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4C403B-A8BC-4A67-9C7C-FFDE900257F0}" type="datetimeFigureOut">
              <a:rPr lang="ar-EG" smtClean="0"/>
              <a:t>22/08/1441</a:t>
            </a:fld>
            <a:endParaRPr lang="ar-EG"/>
          </a:p>
        </p:txBody>
      </p:sp>
      <p:sp>
        <p:nvSpPr>
          <p:cNvPr id="5" name="Footer Placeholder 4"/>
          <p:cNvSpPr>
            <a:spLocks noGrp="1"/>
          </p:cNvSpPr>
          <p:nvPr>
            <p:ph type="ftr" sz="quarter" idx="11"/>
          </p:nvPr>
        </p:nvSpPr>
        <p:spPr>
          <a:xfrm>
            <a:off x="2416500" y="329307"/>
            <a:ext cx="4973915" cy="309201"/>
          </a:xfrm>
        </p:spPr>
        <p:txBody>
          <a:bodyPr/>
          <a:lstStyle/>
          <a:p>
            <a:endParaRPr lang="ar-EG"/>
          </a:p>
        </p:txBody>
      </p:sp>
      <p:sp>
        <p:nvSpPr>
          <p:cNvPr id="6" name="Slide Number Placeholder 5"/>
          <p:cNvSpPr>
            <a:spLocks noGrp="1"/>
          </p:cNvSpPr>
          <p:nvPr>
            <p:ph type="sldNum" sz="quarter" idx="12"/>
          </p:nvPr>
        </p:nvSpPr>
        <p:spPr>
          <a:xfrm>
            <a:off x="1437664" y="798973"/>
            <a:ext cx="811019" cy="503578"/>
          </a:xfrm>
        </p:spPr>
        <p:txBody>
          <a:bodyPr/>
          <a:lstStyle/>
          <a:p>
            <a:fld id="{1D080921-7EE5-4490-AFB0-C057BF94CD81}" type="slidenum">
              <a:rPr lang="ar-EG" smtClean="0"/>
              <a:t>‹#›</a:t>
            </a:fld>
            <a:endParaRPr lang="ar-E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233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4C403B-A8BC-4A67-9C7C-FFDE900257F0}" type="datetimeFigureOut">
              <a:rPr lang="ar-EG" smtClean="0"/>
              <a:t>22/08/1441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D080921-7EE5-4490-AFB0-C057BF94CD81}" type="slidenum">
              <a:rPr lang="ar-EG" smtClean="0"/>
              <a:t>‹#›</a:t>
            </a:fld>
            <a:endParaRPr lang="ar-E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43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4C403B-A8BC-4A67-9C7C-FFDE900257F0}" type="datetimeFigureOut">
              <a:rPr lang="ar-EG" smtClean="0"/>
              <a:t>22/08/1441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D080921-7EE5-4490-AFB0-C057BF94CD81}" type="slidenum">
              <a:rPr lang="ar-EG" smtClean="0"/>
              <a:t>‹#›</a:t>
            </a:fld>
            <a:endParaRPr lang="ar-E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27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4C403B-A8BC-4A67-9C7C-FFDE900257F0}" type="datetimeFigureOut">
              <a:rPr lang="ar-EG" smtClean="0"/>
              <a:t>22/08/1441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D080921-7EE5-4490-AFB0-C057BF94CD81}" type="slidenum">
              <a:rPr lang="ar-EG" smtClean="0"/>
              <a:t>‹#›</a:t>
            </a:fld>
            <a:endParaRPr lang="ar-E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8658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4C403B-A8BC-4A67-9C7C-FFDE900257F0}" type="datetimeFigureOut">
              <a:rPr lang="ar-EG" smtClean="0"/>
              <a:t>22/08/1441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D080921-7EE5-4490-AFB0-C057BF94CD81}" type="slidenum">
              <a:rPr lang="ar-EG" smtClean="0"/>
              <a:t>‹#›</a:t>
            </a:fld>
            <a:endParaRPr lang="ar-E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2120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4C403B-A8BC-4A67-9C7C-FFDE900257F0}" type="datetimeFigureOut">
              <a:rPr lang="ar-EG" smtClean="0"/>
              <a:t>22/08/1441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D080921-7EE5-4490-AFB0-C057BF94CD81}" type="slidenum">
              <a:rPr lang="ar-EG" smtClean="0"/>
              <a:t>‹#›</a:t>
            </a:fld>
            <a:endParaRPr lang="ar-E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58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4C403B-A8BC-4A67-9C7C-FFDE900257F0}" type="datetimeFigureOut">
              <a:rPr lang="ar-EG" smtClean="0"/>
              <a:t>22/08/1441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D080921-7EE5-4490-AFB0-C057BF94CD81}" type="slidenum">
              <a:rPr lang="ar-EG" smtClean="0"/>
              <a:t>‹#›</a:t>
            </a:fld>
            <a:endParaRPr lang="ar-E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981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4C403B-A8BC-4A67-9C7C-FFDE900257F0}" type="datetimeFigureOut">
              <a:rPr lang="ar-EG" smtClean="0"/>
              <a:t>22/08/1441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D080921-7EE5-4490-AFB0-C057BF94CD81}" type="slidenum">
              <a:rPr lang="ar-EG" smtClean="0"/>
              <a:t>‹#›</a:t>
            </a:fld>
            <a:endParaRPr lang="ar-E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8718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C403B-A8BC-4A67-9C7C-FFDE900257F0}" type="datetimeFigureOut">
              <a:rPr lang="ar-EG" smtClean="0"/>
              <a:t>22/08/1441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D080921-7EE5-4490-AFB0-C057BF94CD81}" type="slidenum">
              <a:rPr lang="ar-EG" smtClean="0"/>
              <a:t>‹#›</a:t>
            </a:fld>
            <a:endParaRPr lang="ar-EG"/>
          </a:p>
        </p:txBody>
      </p:sp>
    </p:spTree>
    <p:extLst>
      <p:ext uri="{BB962C8B-B14F-4D97-AF65-F5344CB8AC3E}">
        <p14:creationId xmlns:p14="http://schemas.microsoft.com/office/powerpoint/2010/main" val="1446091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4C403B-A8BC-4A67-9C7C-FFDE900257F0}" type="datetimeFigureOut">
              <a:rPr lang="ar-EG" smtClean="0"/>
              <a:t>22/08/1441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D080921-7EE5-4490-AFB0-C057BF94CD81}" type="slidenum">
              <a:rPr lang="ar-EG" smtClean="0"/>
              <a:t>‹#›</a:t>
            </a:fld>
            <a:endParaRPr lang="ar-E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254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14C403B-A8BC-4A67-9C7C-FFDE900257F0}" type="datetimeFigureOut">
              <a:rPr lang="ar-EG" smtClean="0"/>
              <a:t>22/08/1441</a:t>
            </a:fld>
            <a:endParaRPr lang="ar-EG"/>
          </a:p>
        </p:txBody>
      </p:sp>
      <p:sp>
        <p:nvSpPr>
          <p:cNvPr id="6" name="Footer Placeholder 5"/>
          <p:cNvSpPr>
            <a:spLocks noGrp="1"/>
          </p:cNvSpPr>
          <p:nvPr>
            <p:ph type="ftr" sz="quarter" idx="11"/>
          </p:nvPr>
        </p:nvSpPr>
        <p:spPr>
          <a:xfrm>
            <a:off x="1447382" y="318640"/>
            <a:ext cx="5541004" cy="320931"/>
          </a:xfrm>
        </p:spPr>
        <p:txBody>
          <a:bodyPr/>
          <a:lstStyle/>
          <a:p>
            <a:endParaRPr lang="ar-EG"/>
          </a:p>
        </p:txBody>
      </p:sp>
      <p:sp>
        <p:nvSpPr>
          <p:cNvPr id="7" name="Slide Number Placeholder 6"/>
          <p:cNvSpPr>
            <a:spLocks noGrp="1"/>
          </p:cNvSpPr>
          <p:nvPr>
            <p:ph type="sldNum" sz="quarter" idx="12"/>
          </p:nvPr>
        </p:nvSpPr>
        <p:spPr/>
        <p:txBody>
          <a:bodyPr/>
          <a:lstStyle/>
          <a:p>
            <a:fld id="{1D080921-7EE5-4490-AFB0-C057BF94CD81}" type="slidenum">
              <a:rPr lang="ar-EG" smtClean="0"/>
              <a:t>‹#›</a:t>
            </a:fld>
            <a:endParaRPr lang="ar-E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8777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14C403B-A8BC-4A67-9C7C-FFDE900257F0}" type="datetimeFigureOut">
              <a:rPr lang="ar-EG" smtClean="0"/>
              <a:t>22/08/1441</a:t>
            </a:fld>
            <a:endParaRPr lang="ar-E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D080921-7EE5-4490-AFB0-C057BF94CD81}" type="slidenum">
              <a:rPr lang="ar-EG" smtClean="0"/>
              <a:t>‹#›</a:t>
            </a:fld>
            <a:endParaRPr lang="ar-E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6537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ar.wikipedia.org/wiki/%D8%AA%D8%B4%D9%8A%D9%83%D9%8A%D8%A7" TargetMode="External"/><Relationship Id="rId13" Type="http://schemas.openxmlformats.org/officeDocument/2006/relationships/hyperlink" Target="http://ar.wikipedia.org/wiki/%D8%A8%D9%84%D8%AC%D9%8A%D9%83%D8%A7" TargetMode="External"/><Relationship Id="rId3" Type="http://schemas.openxmlformats.org/officeDocument/2006/relationships/hyperlink" Target="http://ar.wikipedia.org/wiki/%D9%84%D8%BA%D8%A9_%D8%A5%D9%86%D8%AC%D9%84%D9%8A%D8%B2%D9%8A%D8%A9" TargetMode="External"/><Relationship Id="rId7" Type="http://schemas.openxmlformats.org/officeDocument/2006/relationships/hyperlink" Target="http://ar.wikipedia.org/wiki/%D8%A8%D9%88%D9%84%D9%86%D8%AF%D8%A7" TargetMode="External"/><Relationship Id="rId12" Type="http://schemas.openxmlformats.org/officeDocument/2006/relationships/hyperlink" Target="http://ar.wikipedia.org/wiki/%D9%84%D9%83%D8%B3%D9%85%D8%A8%D9%88%D8%B1%D8%BA" TargetMode="External"/><Relationship Id="rId2" Type="http://schemas.openxmlformats.org/officeDocument/2006/relationships/hyperlink" Target="http://ar.wikipedia.org/wiki/%D9%84%D8%BA%D8%A9_%D8%A3%D9%84%D9%85%D8%A7%D9%86%D9%8A%D8%A9" TargetMode="External"/><Relationship Id="rId1" Type="http://schemas.openxmlformats.org/officeDocument/2006/relationships/slideLayout" Target="../slideLayouts/slideLayout2.xml"/><Relationship Id="rId6" Type="http://schemas.openxmlformats.org/officeDocument/2006/relationships/hyperlink" Target="http://ar.wikipedia.org/wiki/%D8%AF%D9%86%D9%85%D8%A7%D8%B1%D9%83" TargetMode="External"/><Relationship Id="rId11" Type="http://schemas.openxmlformats.org/officeDocument/2006/relationships/hyperlink" Target="http://ar.wikipedia.org/wiki/%D9%81%D8%B1%D9%86%D8%B3%D8%A7" TargetMode="External"/><Relationship Id="rId5" Type="http://schemas.openxmlformats.org/officeDocument/2006/relationships/hyperlink" Target="http://ar.wikipedia.org/wiki/%D8%A3%D9%88%D8%B1%D9%88%D8%A8%D8%A7" TargetMode="External"/><Relationship Id="rId10" Type="http://schemas.openxmlformats.org/officeDocument/2006/relationships/hyperlink" Target="http://ar.wikipedia.org/wiki/%D8%B3%D9%88%D9%8A%D8%B3%D8%B1%D8%A7" TargetMode="External"/><Relationship Id="rId4" Type="http://schemas.openxmlformats.org/officeDocument/2006/relationships/hyperlink" Target="http://ar.wikipedia.org/wiki/%D8%A7%D9%84%D8%A5%D8%AA%D8%AD%D8%A7%D8%AF_%D8%A7%D9%84%D8%A3%D9%88%D8%B1%D9%88%D8%A8%D9%8A" TargetMode="External"/><Relationship Id="rId9" Type="http://schemas.openxmlformats.org/officeDocument/2006/relationships/hyperlink" Target="http://ar.wikipedia.org/wiki/%D9%86%D9%85%D8%B3%D8%A7" TargetMode="External"/><Relationship Id="rId14" Type="http://schemas.openxmlformats.org/officeDocument/2006/relationships/hyperlink" Target="http://ar.wikipedia.org/wiki/%D9%87%D9%88%D9%84%D9%86%D8%AF%D8%A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ar.wikipedia.org/wiki/%D8%AF%D9%8A%D9%85%D9%88%D9%82%D8%B1%D8%A7%D8%B7%D9%8A%D8%A9" TargetMode="External"/><Relationship Id="rId2" Type="http://schemas.openxmlformats.org/officeDocument/2006/relationships/hyperlink" Target="http://ar.wikipedia.org/wiki/%D8%A8%D8%B1%D9%84%D9%8A%D9%86" TargetMode="External"/><Relationship Id="rId1" Type="http://schemas.openxmlformats.org/officeDocument/2006/relationships/slideLayout" Target="../slideLayouts/slideLayout2.xml"/><Relationship Id="rId5" Type="http://schemas.openxmlformats.org/officeDocument/2006/relationships/hyperlink" Target="http://ar.wikipedia.org/wiki/%D8%A7%D9%84%D8%A3%D9%84%D9%85%D8%A7%D9%86" TargetMode="External"/><Relationship Id="rId4" Type="http://schemas.openxmlformats.org/officeDocument/2006/relationships/hyperlink" Target="http://ar.wikipedia.org/wiki/%D8%A7%D8%B4%D8%AA%D8%B1%D8%A7%D9%83%D9%8A%D8%A9"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D43EE-15E4-419C-8D65-6250291E4CF5}"/>
              </a:ext>
            </a:extLst>
          </p:cNvPr>
          <p:cNvSpPr>
            <a:spLocks noGrp="1"/>
          </p:cNvSpPr>
          <p:nvPr>
            <p:ph type="ctrTitle"/>
          </p:nvPr>
        </p:nvSpPr>
        <p:spPr>
          <a:xfrm>
            <a:off x="1083212" y="0"/>
            <a:ext cx="9073662" cy="4586069"/>
          </a:xfrm>
        </p:spPr>
        <p:txBody>
          <a:bodyPr>
            <a:noAutofit/>
          </a:bodyPr>
          <a:lstStyle/>
          <a:p>
            <a:pPr algn="ctr"/>
            <a:r>
              <a:rPr lang="ar-EG" sz="3600" b="1" dirty="0"/>
              <a:t>اتجاهات بعض نظم التعليم </a:t>
            </a:r>
            <a:br>
              <a:rPr lang="en-US" sz="3600" dirty="0"/>
            </a:br>
            <a:r>
              <a:rPr lang="ar-EG" sz="3600" b="1" dirty="0"/>
              <a:t>نحو اللامركزية </a:t>
            </a:r>
            <a:br>
              <a:rPr lang="en-US" sz="3600" dirty="0"/>
            </a:br>
            <a:r>
              <a:rPr lang="ar-EG" sz="3600" dirty="0"/>
              <a:t>المحاضرة الخامسة الجزء الثانى لطلاب الفرقة الرابعة عام شعب/لغة عربية ولغة إنجليزية وفلسفة وتاريخ</a:t>
            </a:r>
            <a:br>
              <a:rPr lang="en-US" sz="3600" dirty="0"/>
            </a:br>
            <a:r>
              <a:rPr lang="ar-EG" sz="3600" dirty="0"/>
              <a:t> </a:t>
            </a:r>
            <a:br>
              <a:rPr lang="en-US" sz="3600" dirty="0"/>
            </a:br>
            <a:endParaRPr lang="ar-EG" sz="3600" dirty="0"/>
          </a:p>
        </p:txBody>
      </p:sp>
    </p:spTree>
    <p:extLst>
      <p:ext uri="{BB962C8B-B14F-4D97-AF65-F5344CB8AC3E}">
        <p14:creationId xmlns:p14="http://schemas.microsoft.com/office/powerpoint/2010/main" val="285800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321C2-6A75-4647-B894-E8A765F310BB}"/>
              </a:ext>
            </a:extLst>
          </p:cNvPr>
          <p:cNvSpPr>
            <a:spLocks noGrp="1"/>
          </p:cNvSpPr>
          <p:nvPr>
            <p:ph type="title"/>
          </p:nvPr>
        </p:nvSpPr>
        <p:spPr>
          <a:xfrm>
            <a:off x="1154954" y="478302"/>
            <a:ext cx="8761413" cy="1202330"/>
          </a:xfrm>
        </p:spPr>
        <p:txBody>
          <a:bodyPr/>
          <a:lstStyle/>
          <a:p>
            <a:pPr algn="r"/>
            <a:r>
              <a:rPr lang="ar-EG" dirty="0"/>
              <a:t>الدروس المستفادة من الخبرات الدولية السابقة فى مجال تطبيق اللامركزية فى قطاع التعليم</a:t>
            </a:r>
          </a:p>
        </p:txBody>
      </p:sp>
      <p:sp>
        <p:nvSpPr>
          <p:cNvPr id="3" name="Content Placeholder 2">
            <a:extLst>
              <a:ext uri="{FF2B5EF4-FFF2-40B4-BE49-F238E27FC236}">
                <a16:creationId xmlns:a16="http://schemas.microsoft.com/office/drawing/2014/main" id="{4337626F-60B0-4763-8260-919A79305338}"/>
              </a:ext>
            </a:extLst>
          </p:cNvPr>
          <p:cNvSpPr>
            <a:spLocks noGrp="1"/>
          </p:cNvSpPr>
          <p:nvPr>
            <p:ph idx="1"/>
          </p:nvPr>
        </p:nvSpPr>
        <p:spPr>
          <a:xfrm>
            <a:off x="0" y="2603500"/>
            <a:ext cx="12192000" cy="3572217"/>
          </a:xfrm>
        </p:spPr>
        <p:txBody>
          <a:bodyPr>
            <a:normAutofit fontScale="92500" lnSpcReduction="20000"/>
          </a:bodyPr>
          <a:lstStyle/>
          <a:p>
            <a:pPr lvl="0"/>
            <a:r>
              <a:rPr lang="ar-EG" sz="2400" dirty="0"/>
              <a:t>الكفاءة والفعالية: تؤكد خبرة تلك الدول أن الكفاءة والفعالية الإدارية للمدارس تساهم في تطوير مستوي جودة الخدمات التربوية داخل المدارس والمجالس المدرسية ويزيد من مستوي </a:t>
            </a:r>
            <a:r>
              <a:rPr lang="ar-EG" sz="2800" dirty="0"/>
              <a:t>مسئولية</a:t>
            </a:r>
            <a:r>
              <a:rPr lang="ar-EG" sz="2400" dirty="0"/>
              <a:t> المدارس عن مستويات الطلاب وذلك كله في ظل التطبيق الفعال والنتائج للامركزية التعليمية. </a:t>
            </a:r>
            <a:endParaRPr lang="en-US" sz="2400" dirty="0"/>
          </a:p>
          <a:p>
            <a:pPr lvl="0"/>
            <a:r>
              <a:rPr lang="ar-EG" sz="2400" dirty="0"/>
              <a:t>نظم المسئولية والمحاسبية: تؤكد خبرة تلك الدول أن تفعيل نظم المسئولية والمحاسبية علي الأداء المدرسي يتطلب تحديدا واضحاً لمستويات السلطات والمسئوليات الملقاة عل عاتق الإدارة المدرسة وتوفير قدراً أكبر من الشفافية والوضوح حول المعلومات المتوفرة حول نتائج ومستويات الطلاب وحول الدور الكبير الذي يلعب اللامركزية في تطوير القدرات المالية والتربوية والإدارية للمدارس. </a:t>
            </a:r>
            <a:endParaRPr lang="en-US" sz="2400" dirty="0"/>
          </a:p>
          <a:p>
            <a:r>
              <a:rPr lang="ar-EG" sz="2400" dirty="0"/>
              <a:t>صنع القرار المدرسي: تساهم اللامركزية الفعلية في تفويض المدارس والمجالس المدرسية بالسلطة المطلقة في عملية صنع القرار بصورة كبيرة في زيادة المشتركة بين أولياء الأمور في العمل الإداري والإشراف والرقابة داخل المدارس, ويؤدي إلي رفع مستويات المشاركة المجتمعة في العملية التعليمية والتي ترتبط ارتباطاً مباشراً بتطوير مستويات الأداء المدرسي داخل تلك المدارس. </a:t>
            </a:r>
            <a:endParaRPr lang="en-US" sz="2400" dirty="0"/>
          </a:p>
          <a:p>
            <a:endParaRPr lang="ar-EG" sz="2400" dirty="0"/>
          </a:p>
        </p:txBody>
      </p:sp>
    </p:spTree>
    <p:extLst>
      <p:ext uri="{BB962C8B-B14F-4D97-AF65-F5344CB8AC3E}">
        <p14:creationId xmlns:p14="http://schemas.microsoft.com/office/powerpoint/2010/main" val="214613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8EBF9-465F-43F4-B502-F84D83D5E1E8}"/>
              </a:ext>
            </a:extLst>
          </p:cNvPr>
          <p:cNvSpPr>
            <a:spLocks noGrp="1"/>
          </p:cNvSpPr>
          <p:nvPr>
            <p:ph type="title"/>
          </p:nvPr>
        </p:nvSpPr>
        <p:spPr>
          <a:xfrm>
            <a:off x="1154954" y="661182"/>
            <a:ext cx="8761413" cy="1019450"/>
          </a:xfrm>
        </p:spPr>
        <p:txBody>
          <a:bodyPr/>
          <a:lstStyle/>
          <a:p>
            <a:pPr algn="r"/>
            <a:r>
              <a:rPr lang="ar-EG" dirty="0"/>
              <a:t>الدروس المستفادة من الخبرات الدولية السابقة فى مجال تطبيق اللامركزية فى قطاع التعليم</a:t>
            </a:r>
          </a:p>
        </p:txBody>
      </p:sp>
      <p:sp>
        <p:nvSpPr>
          <p:cNvPr id="3" name="Content Placeholder 2">
            <a:extLst>
              <a:ext uri="{FF2B5EF4-FFF2-40B4-BE49-F238E27FC236}">
                <a16:creationId xmlns:a16="http://schemas.microsoft.com/office/drawing/2014/main" id="{B19930B5-52CE-473A-BD34-9BC8CA0DE48D}"/>
              </a:ext>
            </a:extLst>
          </p:cNvPr>
          <p:cNvSpPr>
            <a:spLocks noGrp="1"/>
          </p:cNvSpPr>
          <p:nvPr>
            <p:ph idx="1"/>
          </p:nvPr>
        </p:nvSpPr>
        <p:spPr>
          <a:xfrm>
            <a:off x="0" y="2335237"/>
            <a:ext cx="11887200" cy="4522763"/>
          </a:xfrm>
        </p:spPr>
        <p:txBody>
          <a:bodyPr>
            <a:normAutofit lnSpcReduction="10000"/>
          </a:bodyPr>
          <a:lstStyle/>
          <a:p>
            <a:pPr lvl="0"/>
            <a:r>
              <a:rPr lang="ar-EG" sz="2400" dirty="0"/>
              <a:t>التواصل الفعال بين المدرسة والمجتمع الخارجي: فلكي تنجح عملية اللامركزية بصورة جيدة يجب أن يكتسب المديرون العديد من المهارات الجديدة التي تتنوع بين القيادية والإدارية والمالية, كما تطلب اللامركزية تحقيق التكامل والمشاركة الفعالة والتواصل الفعال والمباشر بين المديرين والمدرسين وأعضاء المجتمع الخارجي والتعاون فيما بينهم لاستصدار القرارات التي تعود بالنفع علي المدارس. </a:t>
            </a:r>
            <a:endParaRPr lang="en-US" sz="2400" dirty="0"/>
          </a:p>
          <a:p>
            <a:pPr lvl="0"/>
            <a:r>
              <a:rPr lang="ar-EG" sz="2400" dirty="0"/>
              <a:t>الكفاءة توزيع الموارد: فإن عملية نقل السلطة المالية للمدارس إلي المجالس المدرسية تساهم في التأثير القوي والفعال علي كلا من جودة المدارس وكفاءتها في توزيع الموارد تحقيق أكبر قدر من المساواة بين الأقسام والعمليات المدرسية بخصوص الموارد التربوية والمالية المتاحة. </a:t>
            </a:r>
            <a:endParaRPr lang="en-US" sz="2400" dirty="0"/>
          </a:p>
          <a:p>
            <a:pPr lvl="0"/>
            <a:r>
              <a:rPr lang="ar-EG" sz="2400" dirty="0"/>
              <a:t>الولاء والانتماء: فإن إسهام اللامركزية في تطوير محاسبية المدرسين علي أدائهم، واحساسهم بالمسئولية الكاملة عن المدرسة وعن إدارة العملية التعليمية، يؤدي بصورة كبيرة إلي ارتفاع معدلات الإحساس بالولاء والإنتماء قبل المدرسة تجاه المدرسة. </a:t>
            </a:r>
            <a:endParaRPr lang="en-US" sz="2400" dirty="0"/>
          </a:p>
          <a:p>
            <a:endParaRPr lang="ar-EG" sz="2400" dirty="0"/>
          </a:p>
        </p:txBody>
      </p:sp>
    </p:spTree>
    <p:extLst>
      <p:ext uri="{BB962C8B-B14F-4D97-AF65-F5344CB8AC3E}">
        <p14:creationId xmlns:p14="http://schemas.microsoft.com/office/powerpoint/2010/main" val="47536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5DAA6-1727-4645-A92B-F1E466A99AC8}"/>
              </a:ext>
            </a:extLst>
          </p:cNvPr>
          <p:cNvSpPr>
            <a:spLocks noGrp="1"/>
          </p:cNvSpPr>
          <p:nvPr>
            <p:ph type="title"/>
          </p:nvPr>
        </p:nvSpPr>
        <p:spPr>
          <a:xfrm>
            <a:off x="1154954" y="973667"/>
            <a:ext cx="8761413" cy="1178689"/>
          </a:xfrm>
        </p:spPr>
        <p:txBody>
          <a:bodyPr/>
          <a:lstStyle/>
          <a:p>
            <a:pPr algn="r"/>
            <a:r>
              <a:rPr lang="ar-EG" dirty="0"/>
              <a:t>الدروس المستفادة من الخبرات الدولية السابقة فى مجال تطبيق اللامركزية فى قطاع التعليم</a:t>
            </a:r>
          </a:p>
        </p:txBody>
      </p:sp>
      <p:sp>
        <p:nvSpPr>
          <p:cNvPr id="3" name="Content Placeholder 2">
            <a:extLst>
              <a:ext uri="{FF2B5EF4-FFF2-40B4-BE49-F238E27FC236}">
                <a16:creationId xmlns:a16="http://schemas.microsoft.com/office/drawing/2014/main" id="{ED6E30BA-CF57-4F05-9AC3-F3180FDC1DE9}"/>
              </a:ext>
            </a:extLst>
          </p:cNvPr>
          <p:cNvSpPr>
            <a:spLocks noGrp="1"/>
          </p:cNvSpPr>
          <p:nvPr>
            <p:ph idx="1"/>
          </p:nvPr>
        </p:nvSpPr>
        <p:spPr>
          <a:xfrm>
            <a:off x="0" y="2603500"/>
            <a:ext cx="11352628" cy="3797300"/>
          </a:xfrm>
        </p:spPr>
        <p:txBody>
          <a:bodyPr>
            <a:normAutofit/>
          </a:bodyPr>
          <a:lstStyle/>
          <a:p>
            <a:pPr lvl="0"/>
            <a:r>
              <a:rPr lang="ar-EG" sz="2000" dirty="0"/>
              <a:t>الاستمرارية: تتميز عملية اللامركزية بأنها عملية مستمر ومتواصلة ولا تقف عند نهاية أو خط محدد. </a:t>
            </a:r>
            <a:endParaRPr lang="en-US" sz="2000" dirty="0"/>
          </a:p>
          <a:p>
            <a:pPr lvl="0"/>
            <a:r>
              <a:rPr lang="ar-EG" sz="2000" dirty="0"/>
              <a:t>تحديد الأهداف والمسئوليات: فلن يتم نجاح اللامركزية دون وضع وتحديد الأهداف والمسئوليات الإدارية والتربوية داخل النظام التعليمي ككل ومحاولة تحقيق التوازن بين هذه المسئوليات والأهداف القومية </a:t>
            </a:r>
            <a:r>
              <a:rPr lang="ar-EG" sz="2400" dirty="0"/>
              <a:t>والمعايير</a:t>
            </a:r>
            <a:r>
              <a:rPr lang="ar-EG" sz="2000" dirty="0"/>
              <a:t> التى يتم من خلالها تحديد الاتجاهات التي تمتلكها الهياكل الإدارية والمالية على كافة مستويات المنظومة التعليمية ككل.</a:t>
            </a:r>
            <a:endParaRPr lang="en-US" sz="2000" dirty="0"/>
          </a:p>
          <a:p>
            <a:r>
              <a:rPr lang="ar-EG" sz="2400" dirty="0"/>
              <a:t>إعادة</a:t>
            </a:r>
            <a:r>
              <a:rPr lang="ar-EG" sz="2000" dirty="0"/>
              <a:t> الهيكلة: تتطلب اللامركزية ضرورة إعادة هيكلة وزارات التعليم والثقافة تنظيماً إداريا, وذلك لأن الفشل في إعادة هيكلة النظم الإدارية للوزارات يعتبر عائقاً وعقبة كبيرة في وجه تحقيق بلوغ منافع اللامركزية، ولذا فمن الضروري إصلاح وتطوير الهياكل والعمليات الإدارية داخل وزارة التعليم ذاتها وبذلك تتمكن المدارس من تنفيذ الفعاليات والمسئوليات المنوطة بها فى ظل تحقيق التجانس بين السياسات التعليمية وتصميم برامج الدعم والمساعدة ووضع الخطط التى تضمن توفير وإيصال الدعم للسياسات والهياكل المدرسية .</a:t>
            </a:r>
          </a:p>
        </p:txBody>
      </p:sp>
    </p:spTree>
    <p:extLst>
      <p:ext uri="{BB962C8B-B14F-4D97-AF65-F5344CB8AC3E}">
        <p14:creationId xmlns:p14="http://schemas.microsoft.com/office/powerpoint/2010/main" val="13251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7EEFE-80C6-4D2B-9D97-3ED38D68C019}"/>
              </a:ext>
            </a:extLst>
          </p:cNvPr>
          <p:cNvSpPr>
            <a:spLocks noGrp="1"/>
          </p:cNvSpPr>
          <p:nvPr>
            <p:ph type="title"/>
          </p:nvPr>
        </p:nvSpPr>
        <p:spPr/>
        <p:txBody>
          <a:bodyPr/>
          <a:lstStyle/>
          <a:p>
            <a:pPr algn="r"/>
            <a:r>
              <a:rPr lang="ar-EG" dirty="0"/>
              <a:t>خطوات تطبيق اللامركزية فى المدارس:</a:t>
            </a:r>
          </a:p>
        </p:txBody>
      </p:sp>
      <p:sp>
        <p:nvSpPr>
          <p:cNvPr id="3" name="Content Placeholder 2">
            <a:extLst>
              <a:ext uri="{FF2B5EF4-FFF2-40B4-BE49-F238E27FC236}">
                <a16:creationId xmlns:a16="http://schemas.microsoft.com/office/drawing/2014/main" id="{AA851A90-B9C3-4745-A581-02F1BDCCB72D}"/>
              </a:ext>
            </a:extLst>
          </p:cNvPr>
          <p:cNvSpPr>
            <a:spLocks noGrp="1"/>
          </p:cNvSpPr>
          <p:nvPr>
            <p:ph idx="1"/>
          </p:nvPr>
        </p:nvSpPr>
        <p:spPr>
          <a:xfrm>
            <a:off x="323558" y="2293034"/>
            <a:ext cx="11296356" cy="3760447"/>
          </a:xfrm>
        </p:spPr>
        <p:txBody>
          <a:bodyPr>
            <a:normAutofit fontScale="92500"/>
          </a:bodyPr>
          <a:lstStyle/>
          <a:p>
            <a:pPr lvl="1"/>
            <a:r>
              <a:rPr lang="ar-EG" sz="2400" dirty="0"/>
              <a:t>القيام بالتقييم الدوري والمتتابع للمنظومة المدرسية ككل فى ظل اللامركزية من خلال حساب مستويات الأداء الأكاديمي والتنظيمي والإداري وقياس تلك المستويات بالأهداف التى تم تحديدها فى الخطط.</a:t>
            </a:r>
            <a:endParaRPr lang="en-US" sz="2000" dirty="0"/>
          </a:p>
          <a:p>
            <a:r>
              <a:rPr lang="ar-EG" sz="2800" dirty="0"/>
              <a:t>إعداد كل مدرسة لميزانياتها قبل بدء العام بفترة كافية، حتى تتمكن الحكومات من توفير الدعم قبل بدء العام لكى يتسنى للمدارس الاستفادة منها وليعود بالنفع على كافة نواحي الحياة المدرسية منذ بداية العام.</a:t>
            </a:r>
            <a:endParaRPr lang="en-US" sz="2800" dirty="0"/>
          </a:p>
          <a:p>
            <a:pPr lvl="1"/>
            <a:r>
              <a:rPr lang="ar-EG" sz="2400" dirty="0"/>
              <a:t>صياغة القوانين الإدارية داخل وزارة التربية والتعليم بما يسمح للمدارس   بالمطالبة بموارد إضافية لإجراء التجارب الإبداعية والعمليات الإضافية التي تتكون منها اللامركزية.</a:t>
            </a:r>
            <a:endParaRPr lang="en-US" sz="2000" dirty="0"/>
          </a:p>
          <a:p>
            <a:pPr lvl="1"/>
            <a:r>
              <a:rPr lang="ar-EG" sz="2400" dirty="0"/>
              <a:t>وضع وتجهيز الخطط التى يتم من خلالها توفير الدعم والمساعدة للمدارس التى لا تتمكن من الوصول إلى المستوى المحدد للجودة فى ظل تطبيق اللامركزية.</a:t>
            </a:r>
            <a:endParaRPr lang="en-US" sz="2000" dirty="0"/>
          </a:p>
          <a:p>
            <a:endParaRPr lang="ar-EG" sz="2800" dirty="0"/>
          </a:p>
        </p:txBody>
      </p:sp>
    </p:spTree>
    <p:extLst>
      <p:ext uri="{BB962C8B-B14F-4D97-AF65-F5344CB8AC3E}">
        <p14:creationId xmlns:p14="http://schemas.microsoft.com/office/powerpoint/2010/main" val="66269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FF4A-7D75-4D25-916C-067794D6D4FE}"/>
              </a:ext>
            </a:extLst>
          </p:cNvPr>
          <p:cNvSpPr>
            <a:spLocks noGrp="1"/>
          </p:cNvSpPr>
          <p:nvPr>
            <p:ph type="title"/>
          </p:nvPr>
        </p:nvSpPr>
        <p:spPr/>
        <p:txBody>
          <a:bodyPr/>
          <a:lstStyle/>
          <a:p>
            <a:pPr algn="r"/>
            <a:r>
              <a:rPr lang="ar-EG" dirty="0"/>
              <a:t>متطلبات تطبيق اللامركزية فى التعليم:</a:t>
            </a:r>
          </a:p>
        </p:txBody>
      </p:sp>
      <p:sp>
        <p:nvSpPr>
          <p:cNvPr id="3" name="Content Placeholder 2">
            <a:extLst>
              <a:ext uri="{FF2B5EF4-FFF2-40B4-BE49-F238E27FC236}">
                <a16:creationId xmlns:a16="http://schemas.microsoft.com/office/drawing/2014/main" id="{434CF04E-52A7-4C03-AAEC-A4A2C0C7F3B3}"/>
              </a:ext>
            </a:extLst>
          </p:cNvPr>
          <p:cNvSpPr>
            <a:spLocks noGrp="1"/>
          </p:cNvSpPr>
          <p:nvPr>
            <p:ph idx="1"/>
          </p:nvPr>
        </p:nvSpPr>
        <p:spPr>
          <a:xfrm>
            <a:off x="379828" y="2335238"/>
            <a:ext cx="11338560" cy="3718244"/>
          </a:xfrm>
        </p:spPr>
        <p:txBody>
          <a:bodyPr>
            <a:normAutofit fontScale="77500" lnSpcReduction="20000"/>
          </a:bodyPr>
          <a:lstStyle/>
          <a:p>
            <a:pPr lvl="1"/>
            <a:r>
              <a:rPr lang="ar-EG" sz="2000" dirty="0"/>
              <a:t>الحاجة إلى قيادات تطوير لإعداد وتطوير استراتيجيات سياسية واستراتيجيات اتصال واضحة والتشاور المستمر مع أصحاب المصلحة لضمان إسهامهم فى التطوير والاصلاح.</a:t>
            </a:r>
            <a:endParaRPr lang="en-US" sz="1800" dirty="0"/>
          </a:p>
          <a:p>
            <a:pPr lvl="1"/>
            <a:r>
              <a:rPr lang="ar-EG" sz="2000" dirty="0"/>
              <a:t> إسهام المعلمين –ضرورياً- لتنفيذ عمليات التطوير والاصلاح التى تؤثر فى التعليم والتعلم.</a:t>
            </a:r>
            <a:endParaRPr lang="en-US" sz="1800" dirty="0"/>
          </a:p>
          <a:p>
            <a:pPr lvl="1"/>
            <a:r>
              <a:rPr lang="ar-EG" sz="2000" dirty="0"/>
              <a:t>إعادة هيكلة نظم التمويل التى تتبناها الحكومات المركزية ووضع خطط المتابعة والتقييم الدوري للامركزية، وتحديد نوعيات الموارد التى تحتاجها الفعاليات المدرسية وإضفاء مزيد من الاستثمار فى المدارس.</a:t>
            </a:r>
            <a:endParaRPr lang="en-US" sz="1800" dirty="0"/>
          </a:p>
          <a:p>
            <a:pPr lvl="1"/>
            <a:r>
              <a:rPr lang="ar-EG" sz="2000" dirty="0"/>
              <a:t>وضع آليات محكمة للتمويل وذلك لنقل الموارد إلى المدارس مما يسهل من عملية تطبيقها وتقييمها.</a:t>
            </a:r>
            <a:endParaRPr lang="en-US" sz="1800" dirty="0"/>
          </a:p>
          <a:p>
            <a:pPr lvl="1"/>
            <a:r>
              <a:rPr lang="ar-EG" sz="2000" dirty="0"/>
              <a:t> مساعدة المدارس فى تحديد مطالبها واهتماماتها وصرف الموارد المطلوبة لها قبل بداية العام الدراسي.</a:t>
            </a:r>
            <a:endParaRPr lang="en-US" sz="1800" dirty="0"/>
          </a:p>
          <a:p>
            <a:pPr lvl="1"/>
            <a:r>
              <a:rPr lang="ar-EG" sz="2000" dirty="0"/>
              <a:t>إجراء التقييمات الدورية للمدارس من خلال حساب الموارد التى تم إنفاقها وحساب المخرجات والعوائد.</a:t>
            </a:r>
            <a:endParaRPr lang="en-US" sz="1800" dirty="0"/>
          </a:p>
          <a:p>
            <a:pPr lvl="1"/>
            <a:r>
              <a:rPr lang="ar-EG" sz="2000" dirty="0"/>
              <a:t>تقييم الخطة المدرسية لتطبيق اللامركزية ككل من خلال الاستعانة بالتقارير التى تقدمها المدارس ومن خلال الزيارات الميدانية وتقييم النتائج التي توصلت لها المدارس والإعلان عن نتائج تلك التقييمات.</a:t>
            </a:r>
            <a:endParaRPr lang="en-US" sz="1800" dirty="0"/>
          </a:p>
          <a:p>
            <a:r>
              <a:rPr lang="ar-EG" sz="2400" dirty="0"/>
              <a:t>التأكد من توزيع العمليات والمهام المدرسية وتوفير المطالب التي تحتاجها المدارس فى المناطق الفقيرة من خلال تطبيق الآليات والبرامج التى تساهم فى التحديد الجيد لمدخلات ومخرجات العملية التعليمية فى تلك المدارس.</a:t>
            </a:r>
            <a:endParaRPr lang="en-US" sz="2400" dirty="0"/>
          </a:p>
          <a:p>
            <a:endParaRPr lang="ar-EG" sz="2400" dirty="0"/>
          </a:p>
        </p:txBody>
      </p:sp>
    </p:spTree>
    <p:extLst>
      <p:ext uri="{BB962C8B-B14F-4D97-AF65-F5344CB8AC3E}">
        <p14:creationId xmlns:p14="http://schemas.microsoft.com/office/powerpoint/2010/main" val="103911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3980-9F2E-4E9B-8502-893327646C02}"/>
              </a:ext>
            </a:extLst>
          </p:cNvPr>
          <p:cNvSpPr>
            <a:spLocks noGrp="1"/>
          </p:cNvSpPr>
          <p:nvPr>
            <p:ph type="title"/>
          </p:nvPr>
        </p:nvSpPr>
        <p:spPr/>
        <p:txBody>
          <a:bodyPr/>
          <a:lstStyle/>
          <a:p>
            <a:pPr algn="r"/>
            <a:r>
              <a:rPr lang="ar-EG" dirty="0"/>
              <a:t>دور وزارة التربية والتعليم فى التوجه نحو اللامركزية:</a:t>
            </a:r>
          </a:p>
        </p:txBody>
      </p:sp>
      <p:sp>
        <p:nvSpPr>
          <p:cNvPr id="3" name="Content Placeholder 2">
            <a:extLst>
              <a:ext uri="{FF2B5EF4-FFF2-40B4-BE49-F238E27FC236}">
                <a16:creationId xmlns:a16="http://schemas.microsoft.com/office/drawing/2014/main" id="{C39BF786-CDE0-4180-8EDE-2320D5B41DE9}"/>
              </a:ext>
            </a:extLst>
          </p:cNvPr>
          <p:cNvSpPr>
            <a:spLocks noGrp="1"/>
          </p:cNvSpPr>
          <p:nvPr>
            <p:ph idx="1"/>
          </p:nvPr>
        </p:nvSpPr>
        <p:spPr/>
        <p:txBody>
          <a:bodyPr>
            <a:normAutofit fontScale="92500"/>
          </a:bodyPr>
          <a:lstStyle/>
          <a:p>
            <a:pPr lvl="1"/>
            <a:r>
              <a:rPr lang="ar-EG" sz="2400" dirty="0"/>
              <a:t>تحقيق التوازن والتجانس بين السياسات التعليمية والبرامج، وإلغاء السياسات التقليدية والبرامج التى تعوق عمل اللامركزية وتحقيق الأهداف التعليمية فى ظل هذا النظام الجديد.</a:t>
            </a:r>
            <a:endParaRPr lang="en-US" sz="2000" dirty="0"/>
          </a:p>
          <a:p>
            <a:pPr lvl="1"/>
            <a:r>
              <a:rPr lang="ar-EG" sz="2400" dirty="0"/>
              <a:t>تصميم وتقيم وتوزيع النظم والعمليات الإدارية والتنظيمية والأكاديمية الجديدة فى ظل اللامركزية. </a:t>
            </a:r>
            <a:endParaRPr lang="en-US" sz="2000" dirty="0"/>
          </a:p>
          <a:p>
            <a:pPr lvl="1"/>
            <a:r>
              <a:rPr lang="ar-EG" sz="2400" dirty="0"/>
              <a:t>التركيز على تحقيق التوازن والتكامل بين نظم المعلومات والتكنولوجيا فى ظل اللامركزية.</a:t>
            </a:r>
          </a:p>
          <a:p>
            <a:pPr lvl="1"/>
            <a:r>
              <a:rPr lang="ar-EG" sz="2400" dirty="0"/>
              <a:t>تطوير القدرات الإدارية والفنية على كافة المستويات من خلال توفير برامج التنمية المهنية. </a:t>
            </a:r>
            <a:endParaRPr lang="en-US" sz="2000" dirty="0"/>
          </a:p>
          <a:p>
            <a:pPr lvl="1"/>
            <a:r>
              <a:rPr lang="ar-EG" sz="2400" dirty="0"/>
              <a:t>وضع وتنفيذ خط فنية ومالية وإدارية تشمل كيفية العمل على إنجاح اللامركزية على مدى عدة سنوات. </a:t>
            </a:r>
            <a:endParaRPr lang="en-US" sz="2000" dirty="0"/>
          </a:p>
          <a:p>
            <a:endParaRPr lang="ar-EG" sz="2800" dirty="0"/>
          </a:p>
        </p:txBody>
      </p:sp>
    </p:spTree>
    <p:extLst>
      <p:ext uri="{BB962C8B-B14F-4D97-AF65-F5344CB8AC3E}">
        <p14:creationId xmlns:p14="http://schemas.microsoft.com/office/powerpoint/2010/main" val="419735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C86FD-FC42-4279-A0BF-88C953FBB109}"/>
              </a:ext>
            </a:extLst>
          </p:cNvPr>
          <p:cNvSpPr>
            <a:spLocks noGrp="1"/>
          </p:cNvSpPr>
          <p:nvPr>
            <p:ph type="title"/>
          </p:nvPr>
        </p:nvSpPr>
        <p:spPr/>
        <p:txBody>
          <a:bodyPr/>
          <a:lstStyle/>
          <a:p>
            <a:pPr algn="r"/>
            <a:r>
              <a:rPr lang="ar-EG" b="1" dirty="0"/>
              <a:t>لامركزية التعليم في المانيا:</a:t>
            </a:r>
            <a:endParaRPr lang="ar-EG" dirty="0"/>
          </a:p>
        </p:txBody>
      </p:sp>
      <p:sp>
        <p:nvSpPr>
          <p:cNvPr id="3" name="Content Placeholder 2">
            <a:extLst>
              <a:ext uri="{FF2B5EF4-FFF2-40B4-BE49-F238E27FC236}">
                <a16:creationId xmlns:a16="http://schemas.microsoft.com/office/drawing/2014/main" id="{96702FE0-DA55-4C83-B9C1-3483D9CF22A1}"/>
              </a:ext>
            </a:extLst>
          </p:cNvPr>
          <p:cNvSpPr>
            <a:spLocks noGrp="1"/>
          </p:cNvSpPr>
          <p:nvPr>
            <p:ph idx="1"/>
          </p:nvPr>
        </p:nvSpPr>
        <p:spPr>
          <a:xfrm>
            <a:off x="0" y="2546252"/>
            <a:ext cx="11479237" cy="4311748"/>
          </a:xfrm>
        </p:spPr>
        <p:txBody>
          <a:bodyPr>
            <a:normAutofit/>
          </a:bodyPr>
          <a:lstStyle/>
          <a:p>
            <a:r>
              <a:rPr lang="ar-EG" sz="2400" dirty="0"/>
              <a:t>جمهورية ألمانيا الاتحادية (</a:t>
            </a:r>
            <a:r>
              <a:rPr lang="en-US" sz="2400" dirty="0" err="1"/>
              <a:t>Bundesrepublik</a:t>
            </a:r>
            <a:r>
              <a:rPr lang="en-US" sz="2400" dirty="0"/>
              <a:t> Deutschland-BRD</a:t>
            </a:r>
            <a:r>
              <a:rPr lang="ar-EG" sz="2400" dirty="0"/>
              <a:t>) أو ألمانيا (</a:t>
            </a:r>
            <a:r>
              <a:rPr lang="ar-EG" sz="2400" dirty="0">
                <a:hlinkClick r:id="rId2" tooltip="لغة ألمانية"/>
              </a:rPr>
              <a:t>بالألمانية</a:t>
            </a:r>
            <a:r>
              <a:rPr lang="ar-EG" sz="2400" dirty="0"/>
              <a:t>: </a:t>
            </a:r>
            <a:r>
              <a:rPr lang="en-US" sz="2400" dirty="0"/>
              <a:t>Deutschland</a:t>
            </a:r>
            <a:r>
              <a:rPr lang="ar-EG" sz="2400" dirty="0"/>
              <a:t>) بمعنى أرض الدويتش، (</a:t>
            </a:r>
            <a:r>
              <a:rPr lang="ar-EG" sz="2400" dirty="0">
                <a:hlinkClick r:id="rId3" tooltip="لغة إنجليزية"/>
              </a:rPr>
              <a:t>بالإنجليزية</a:t>
            </a:r>
            <a:r>
              <a:rPr lang="ar-EG" sz="2400" dirty="0"/>
              <a:t>: </a:t>
            </a:r>
            <a:r>
              <a:rPr lang="en-US" sz="2400" dirty="0"/>
              <a:t>Germany</a:t>
            </a:r>
            <a:r>
              <a:rPr lang="ar-EG" sz="2400" dirty="0"/>
              <a:t>) جمهورية اتحادية ديموقراطية، عضو في </a:t>
            </a:r>
            <a:r>
              <a:rPr lang="ar-EG" sz="2400" dirty="0">
                <a:hlinkClick r:id="rId4" tooltip="الإتحاد الأوروبي"/>
              </a:rPr>
              <a:t>الإتحاد الأوروبي</a:t>
            </a:r>
            <a:r>
              <a:rPr lang="ar-EG" sz="2400" dirty="0"/>
              <a:t> ، والنظام السياسي اتحادي، ويتخذ شكلاً برلمانياً ديموقراطياً. تنقسم ألمانيا إلى ستة عشر 16 إقليماً اتحادياً يتمتع كل منها بسيادته الخاصة.</a:t>
            </a:r>
            <a:endParaRPr lang="en-US" sz="2400" dirty="0"/>
          </a:p>
          <a:p>
            <a:r>
              <a:rPr lang="ar-EG" sz="2400" dirty="0"/>
              <a:t>وتقع ألمانيا في وسط </a:t>
            </a:r>
            <a:r>
              <a:rPr lang="ar-EG" sz="2400" dirty="0">
                <a:hlinkClick r:id="rId5" tooltip="أوروبا"/>
              </a:rPr>
              <a:t>أوروبا</a:t>
            </a:r>
            <a:r>
              <a:rPr lang="ar-EG" sz="2400" dirty="0"/>
              <a:t> و تشترك في حدودها مع كل من </a:t>
            </a:r>
            <a:r>
              <a:rPr lang="ar-EG" sz="2400" dirty="0">
                <a:hlinkClick r:id="rId6" tooltip="دنمارك"/>
              </a:rPr>
              <a:t>الدنمارك</a:t>
            </a:r>
            <a:r>
              <a:rPr lang="ar-EG" sz="2400" dirty="0"/>
              <a:t>، </a:t>
            </a:r>
            <a:r>
              <a:rPr lang="ar-EG" sz="2400" dirty="0">
                <a:hlinkClick r:id="rId7" tooltip="بولندا"/>
              </a:rPr>
              <a:t>بولندة</a:t>
            </a:r>
            <a:r>
              <a:rPr lang="ar-EG" sz="2400" dirty="0"/>
              <a:t>، </a:t>
            </a:r>
            <a:r>
              <a:rPr lang="ar-EG" sz="2400" dirty="0">
                <a:hlinkClick r:id="rId8" tooltip="تشيكيا"/>
              </a:rPr>
              <a:t>تشيكيا</a:t>
            </a:r>
            <a:r>
              <a:rPr lang="ar-EG" sz="2400" dirty="0"/>
              <a:t>، </a:t>
            </a:r>
            <a:r>
              <a:rPr lang="ar-EG" sz="2400" dirty="0">
                <a:hlinkClick r:id="rId9" tooltip="نمسا"/>
              </a:rPr>
              <a:t>النمسا</a:t>
            </a:r>
            <a:r>
              <a:rPr lang="ar-EG" sz="2400" dirty="0"/>
              <a:t>، </a:t>
            </a:r>
            <a:r>
              <a:rPr lang="ar-EG" sz="2400" dirty="0">
                <a:hlinkClick r:id="rId10" tooltip="سويسرا"/>
              </a:rPr>
              <a:t>سويسرا</a:t>
            </a:r>
            <a:r>
              <a:rPr lang="ar-EG" sz="2400" dirty="0"/>
              <a:t>، </a:t>
            </a:r>
            <a:r>
              <a:rPr lang="ar-EG" sz="2400" dirty="0">
                <a:hlinkClick r:id="rId11" tooltip="فرنسا"/>
              </a:rPr>
              <a:t>فرنسا</a:t>
            </a:r>
            <a:r>
              <a:rPr lang="ar-EG" sz="2400" dirty="0"/>
              <a:t>، </a:t>
            </a:r>
            <a:r>
              <a:rPr lang="ar-EG" sz="2400" dirty="0">
                <a:hlinkClick r:id="rId12" tooltip="لكسمبورغ"/>
              </a:rPr>
              <a:t>اللكسمبورغ</a:t>
            </a:r>
            <a:r>
              <a:rPr lang="ar-EG" sz="2400" dirty="0"/>
              <a:t>، </a:t>
            </a:r>
            <a:r>
              <a:rPr lang="ar-EG" sz="2400" dirty="0">
                <a:hlinkClick r:id="rId13" tooltip="بلجيكا"/>
              </a:rPr>
              <a:t>بلجيكا</a:t>
            </a:r>
            <a:r>
              <a:rPr lang="ar-EG" sz="2400" dirty="0"/>
              <a:t>، </a:t>
            </a:r>
            <a:r>
              <a:rPr lang="ar-EG" sz="2400" dirty="0">
                <a:hlinkClick r:id="rId14" tooltip="هولندا"/>
              </a:rPr>
              <a:t>هولندا</a:t>
            </a:r>
            <a:r>
              <a:rPr lang="ar-EG" sz="2400" dirty="0"/>
              <a:t>. في الشمال يشكل كل من بحر الشمال و البحر الشرقي الحدود الطبيعية للبلاد.</a:t>
            </a:r>
            <a:endParaRPr lang="en-US" sz="2400" dirty="0"/>
          </a:p>
          <a:p>
            <a:endParaRPr lang="ar-EG" sz="2400" dirty="0"/>
          </a:p>
        </p:txBody>
      </p:sp>
    </p:spTree>
    <p:extLst>
      <p:ext uri="{BB962C8B-B14F-4D97-AF65-F5344CB8AC3E}">
        <p14:creationId xmlns:p14="http://schemas.microsoft.com/office/powerpoint/2010/main" val="15709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2305C-3982-4E90-AABB-D65699B47618}"/>
              </a:ext>
            </a:extLst>
          </p:cNvPr>
          <p:cNvSpPr>
            <a:spLocks noGrp="1"/>
          </p:cNvSpPr>
          <p:nvPr>
            <p:ph type="title"/>
          </p:nvPr>
        </p:nvSpPr>
        <p:spPr/>
        <p:txBody>
          <a:bodyPr/>
          <a:lstStyle/>
          <a:p>
            <a:endParaRPr lang="ar-EG" dirty="0"/>
          </a:p>
        </p:txBody>
      </p:sp>
      <p:sp>
        <p:nvSpPr>
          <p:cNvPr id="3" name="Content Placeholder 2">
            <a:extLst>
              <a:ext uri="{FF2B5EF4-FFF2-40B4-BE49-F238E27FC236}">
                <a16:creationId xmlns:a16="http://schemas.microsoft.com/office/drawing/2014/main" id="{2609F08D-59E7-4421-8D13-F76BD6B64AE1}"/>
              </a:ext>
            </a:extLst>
          </p:cNvPr>
          <p:cNvSpPr>
            <a:spLocks noGrp="1"/>
          </p:cNvSpPr>
          <p:nvPr>
            <p:ph idx="1"/>
          </p:nvPr>
        </p:nvSpPr>
        <p:spPr>
          <a:xfrm>
            <a:off x="0" y="2278966"/>
            <a:ext cx="11465169" cy="4579034"/>
          </a:xfrm>
        </p:spPr>
        <p:txBody>
          <a:bodyPr>
            <a:normAutofit fontScale="92500"/>
          </a:bodyPr>
          <a:lstStyle/>
          <a:p>
            <a:r>
              <a:rPr lang="ar-EG" sz="2400" dirty="0"/>
              <a:t>والعاصمة و مقر الحكومة في جمهورية ألمانيا الإتحادية هي </a:t>
            </a:r>
            <a:r>
              <a:rPr lang="ar-EG" sz="2400" dirty="0">
                <a:hlinkClick r:id="rId2" tooltip="برلين"/>
              </a:rPr>
              <a:t>برلين</a:t>
            </a:r>
            <a:r>
              <a:rPr lang="ar-EG" sz="2400" dirty="0"/>
              <a:t>. حسب المادة 20 من الدستور تعتبر جمهورية ألمانيا الإتحادية دولة </a:t>
            </a:r>
            <a:r>
              <a:rPr lang="ar-EG" sz="2400" dirty="0">
                <a:hlinkClick r:id="rId3" tooltip="ديموقراطية"/>
              </a:rPr>
              <a:t>ديموقراطية</a:t>
            </a:r>
            <a:r>
              <a:rPr lang="ar-EG" sz="2400" dirty="0"/>
              <a:t>، </a:t>
            </a:r>
            <a:r>
              <a:rPr lang="ar-EG" sz="2400" dirty="0">
                <a:hlinkClick r:id="rId4" tooltip="اشتراكية"/>
              </a:rPr>
              <a:t>اشتراكية</a:t>
            </a:r>
            <a:r>
              <a:rPr lang="ar-EG" sz="2400" dirty="0"/>
              <a:t>، تشريعية، ألمانيا دولة مقسمة إلى اتحادات. هناك 16 دولة اتحادية ذات سيادة.</a:t>
            </a:r>
            <a:endParaRPr lang="en-US" sz="2400" dirty="0"/>
          </a:p>
          <a:p>
            <a:r>
              <a:rPr lang="ar-EG" sz="2400" dirty="0"/>
              <a:t>ويبلغ تعداد السكان في الجمهورية حوالي 83 مليوناً، يشكل </a:t>
            </a:r>
            <a:r>
              <a:rPr lang="ar-EG" sz="2400" dirty="0">
                <a:hlinkClick r:id="rId5" tooltip="الألمان"/>
              </a:rPr>
              <a:t>الألمان</a:t>
            </a:r>
            <a:r>
              <a:rPr lang="ar-EG" sz="2400" dirty="0"/>
              <a:t> الأغلبية الساحقة من السكان (حوالي 75 مليونا) إلا أنهم لا ينحدرون كلهم من أصول ألمانية، يشكل المهاجرون نسبة تقارب 9 % من السكان، و يقارب </a:t>
            </a:r>
            <a:r>
              <a:rPr lang="ar-EG" sz="3200" dirty="0"/>
              <a:t>عددهم</a:t>
            </a:r>
            <a:r>
              <a:rPr lang="ar-EG" sz="2400" dirty="0"/>
              <a:t> 7.3 مليون نسمة.</a:t>
            </a:r>
            <a:endParaRPr lang="en-US" sz="2400" dirty="0"/>
          </a:p>
          <a:p>
            <a:r>
              <a:rPr lang="ar-EG" sz="2400" dirty="0"/>
              <a:t>وفي الوقت الذي يشكو الكثير من هروب العقول النيرة من ألمانيا، نجد تدفقا ملحوظا للطلاب الأجانب إلى هذا البلد. وتقدم ألمانيا للطلاب والباحثين الأجانب مجالات متنوعة للدراسة والبحث العملي إضافة للكثير من الخدمات والتسهيلات. رغم السياسات الجديدة لبعض حكومات الولايات الألمانية المتمثلة في فرض رسوم جامعية على الدراسة في ألمانيا، ما زال الكثير من الطلاب الأجانب يفضلون الدراسة في هذا البلد على غيره من الدول الأوروبية أو الولايات المتحدة. </a:t>
            </a:r>
          </a:p>
        </p:txBody>
      </p:sp>
    </p:spTree>
    <p:extLst>
      <p:ext uri="{BB962C8B-B14F-4D97-AF65-F5344CB8AC3E}">
        <p14:creationId xmlns:p14="http://schemas.microsoft.com/office/powerpoint/2010/main" val="371499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A874B-9982-46CC-94CD-BDFB176A77B5}"/>
              </a:ext>
            </a:extLst>
          </p:cNvPr>
          <p:cNvSpPr>
            <a:spLocks noGrp="1"/>
          </p:cNvSpPr>
          <p:nvPr>
            <p:ph type="title"/>
          </p:nvPr>
        </p:nvSpPr>
        <p:spPr/>
        <p:txBody>
          <a:bodyPr/>
          <a:lstStyle/>
          <a:p>
            <a:pPr algn="r"/>
            <a:r>
              <a:rPr lang="ar-EG" dirty="0"/>
              <a:t>اللامركزية فى التعليم العالى فى ألمانيا:</a:t>
            </a:r>
          </a:p>
        </p:txBody>
      </p:sp>
      <p:sp>
        <p:nvSpPr>
          <p:cNvPr id="3" name="Content Placeholder 2">
            <a:extLst>
              <a:ext uri="{FF2B5EF4-FFF2-40B4-BE49-F238E27FC236}">
                <a16:creationId xmlns:a16="http://schemas.microsoft.com/office/drawing/2014/main" id="{E94E477A-26FD-49BE-A0D2-FE98A22F92E2}"/>
              </a:ext>
            </a:extLst>
          </p:cNvPr>
          <p:cNvSpPr>
            <a:spLocks noGrp="1"/>
          </p:cNvSpPr>
          <p:nvPr>
            <p:ph idx="1"/>
          </p:nvPr>
        </p:nvSpPr>
        <p:spPr>
          <a:xfrm>
            <a:off x="1154954" y="2222695"/>
            <a:ext cx="10661908" cy="4445391"/>
          </a:xfrm>
        </p:spPr>
        <p:txBody>
          <a:bodyPr>
            <a:normAutofit/>
          </a:bodyPr>
          <a:lstStyle/>
          <a:p>
            <a:pPr algn="just"/>
            <a:r>
              <a:rPr lang="ar-EG" sz="2400" dirty="0"/>
              <a:t>وبما أن العلم والتعليم مطلب عالمي فإن ألمانيا أصبحت وجهة للكثير من الباحثين وخاصة الشباب منهم. وهنا تقول وزيرة التعليم العالي الألمانية إيدلغارد بولمان بأن واحدا من كل عشرة طلاب في الجامعات الألمانية أجنبي، الأمر الذي يعني أن ألمانيا بلد جذاب لهؤلاء الطلاب. وأشارت إلى أن نسبة الطلاب الأجانب في الجامعات الألمانية أكثر منها في الجامعات الأمريكية. وهنا تضيف الوزيرة بلومان: "بأن ألمانيا تعتبر من الدول الرائدة من حيث احتواءها وتخريجها للعقول النيرة. ففي التسعينات من القرن الماضي كانت هناك موجة هجرة للعقول الألمانية، لكن استطعنا مع بداية هذا القرن استقطاب الكثير من العقول الأجنبية والباحثين الأجانب." زيادة ملحوظة للأجانب في آخر إحصائية للدائرة المركزية لشؤون الطلبة في الجامعات الألمانية كانت نسبة الزيادة في أعداد الدارسين والباحثين الأجانب مرتفعة بشكل ملموس. </a:t>
            </a:r>
            <a:endParaRPr lang="en-US" sz="2400" dirty="0"/>
          </a:p>
          <a:p>
            <a:endParaRPr lang="ar-EG" dirty="0"/>
          </a:p>
        </p:txBody>
      </p:sp>
    </p:spTree>
    <p:extLst>
      <p:ext uri="{BB962C8B-B14F-4D97-AF65-F5344CB8AC3E}">
        <p14:creationId xmlns:p14="http://schemas.microsoft.com/office/powerpoint/2010/main" val="387580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FD55D6-A908-4E90-BA40-F46B51451238}"/>
              </a:ext>
            </a:extLst>
          </p:cNvPr>
          <p:cNvSpPr>
            <a:spLocks noGrp="1"/>
          </p:cNvSpPr>
          <p:nvPr>
            <p:ph type="title"/>
          </p:nvPr>
        </p:nvSpPr>
        <p:spPr/>
        <p:txBody>
          <a:bodyPr/>
          <a:lstStyle/>
          <a:p>
            <a:pPr algn="r"/>
            <a:r>
              <a:rPr lang="ar-EG" dirty="0"/>
              <a:t>اللامركزية فى التعليم العالى فى ألمانيا:</a:t>
            </a:r>
          </a:p>
        </p:txBody>
      </p:sp>
      <p:sp>
        <p:nvSpPr>
          <p:cNvPr id="3" name="Content Placeholder 2">
            <a:extLst>
              <a:ext uri="{FF2B5EF4-FFF2-40B4-BE49-F238E27FC236}">
                <a16:creationId xmlns:a16="http://schemas.microsoft.com/office/drawing/2014/main" id="{8457FA1E-008A-4536-9EF8-57623DE06DED}"/>
              </a:ext>
            </a:extLst>
          </p:cNvPr>
          <p:cNvSpPr>
            <a:spLocks noGrp="1"/>
          </p:cNvSpPr>
          <p:nvPr>
            <p:ph idx="1"/>
          </p:nvPr>
        </p:nvSpPr>
        <p:spPr/>
        <p:txBody>
          <a:bodyPr>
            <a:normAutofit fontScale="92500"/>
          </a:bodyPr>
          <a:lstStyle/>
          <a:p>
            <a:pPr algn="just"/>
            <a:r>
              <a:rPr lang="ar-EG" sz="2400" dirty="0"/>
              <a:t>وفي عام 2001 كان هناك ما يقرب من 150 ألف طالب وطالبة من الأجانب، بينما وصل هذا العدد مع بداية هذا العام إلى 230 ألف طالب. ومن الجدير ذكره أن ما يقارب 50% من هؤلاء الطلاب قادم من آسيا وخاصة الصين، وهذا يعود ليس فقط لكون الدراسة شبه مجانية في الجامعات الألمانية، وإنما أيضا لكون ألمانيا تقدم الكثير من الخدمات وفرص البحث العلمي لهؤلاء الطلاب، وهذا يعتبر سببا كافيا خاصة لطلاب الدول النامية والدول التي تكثر فيها الأزمات السياسية والاقتصادية، وذلك على حد قول وزيرة التعليم العالي بولمان التي أضافت: "إنه من الأهمية بمكان أن نحاول استقطاب الباحثين والدارسين من الدول النامية وكذلك الدول التي تعاني من أزمات سياسية واقتصادية، خاصة أن هؤلاء الباحثين سيكونون بمثابة سفراء لألمانيا في بلدانهم." </a:t>
            </a:r>
          </a:p>
        </p:txBody>
      </p:sp>
    </p:spTree>
    <p:extLst>
      <p:ext uri="{BB962C8B-B14F-4D97-AF65-F5344CB8AC3E}">
        <p14:creationId xmlns:p14="http://schemas.microsoft.com/office/powerpoint/2010/main" val="99899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1EADD-96FB-48EA-ABD1-677D9090DB15}"/>
              </a:ext>
            </a:extLst>
          </p:cNvPr>
          <p:cNvSpPr>
            <a:spLocks noGrp="1"/>
          </p:cNvSpPr>
          <p:nvPr>
            <p:ph type="title"/>
          </p:nvPr>
        </p:nvSpPr>
        <p:spPr/>
        <p:txBody>
          <a:bodyPr/>
          <a:lstStyle/>
          <a:p>
            <a:pPr algn="r"/>
            <a:r>
              <a:rPr lang="ar-EG" dirty="0"/>
              <a:t>اللامركزية فى التعليم العالى فى ألمانيا:</a:t>
            </a:r>
          </a:p>
        </p:txBody>
      </p:sp>
      <p:sp>
        <p:nvSpPr>
          <p:cNvPr id="3" name="Content Placeholder 2">
            <a:extLst>
              <a:ext uri="{FF2B5EF4-FFF2-40B4-BE49-F238E27FC236}">
                <a16:creationId xmlns:a16="http://schemas.microsoft.com/office/drawing/2014/main" id="{1735BAF3-A3ED-4E7E-91E4-E0D8EF56176F}"/>
              </a:ext>
            </a:extLst>
          </p:cNvPr>
          <p:cNvSpPr>
            <a:spLocks noGrp="1"/>
          </p:cNvSpPr>
          <p:nvPr>
            <p:ph idx="1"/>
          </p:nvPr>
        </p:nvSpPr>
        <p:spPr/>
        <p:txBody>
          <a:bodyPr>
            <a:normAutofit fontScale="92500"/>
          </a:bodyPr>
          <a:lstStyle/>
          <a:p>
            <a:r>
              <a:rPr lang="ar-EG" sz="2400" dirty="0"/>
              <a:t>تقدر نسبته الطلاب الألمان الذين يدرسون في الخارج بـ 15%، وفي هذا المجال تفوق ألمانيا الكثير من الدول الأوروبية والصناعية مثل بريطانيا وأستراليا أو حتى الولايات المتحدة الأمريكية، الأمر الذي يعني اكتساب هؤلاء الطلاب لخبرة أوسع من زملائهم من هذه الدول. وهنا تقول بولمان: "إن حركة الطلاب الألمان إلى الخارج يمكن رؤيتها بكل بوضوح، كما هو الحال فيما يتعلق بالطلاب الأجانب الدارسين في ألمانيا. وبذلك فإننا نكسب سنويا الكثير من الباحثين سواء الأجانب أو الألمان ذوي الخبرة الأجنبية. وهذا يتجلى أيضا في سياسة الحكومة الألمانية لإثبات قدرتها على المنافسة العالمية في مجال التقدم والتطور العلمي." بين البحث والرفاهية تحاول العديد من الجامعات ومراكز الأبحاث الألمانية استقطاب الكثير من الباحثين والخبراء الأجانب إضافة إلى محاولة استعادة العقول الألمانية المهاجرة. </a:t>
            </a:r>
            <a:endParaRPr lang="en-US" sz="2400" dirty="0"/>
          </a:p>
          <a:p>
            <a:endParaRPr lang="ar-EG" sz="2800" dirty="0"/>
          </a:p>
        </p:txBody>
      </p:sp>
    </p:spTree>
    <p:extLst>
      <p:ext uri="{BB962C8B-B14F-4D97-AF65-F5344CB8AC3E}">
        <p14:creationId xmlns:p14="http://schemas.microsoft.com/office/powerpoint/2010/main" val="266497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FB8D1-0C25-4A66-BABA-B6476D5B757D}"/>
              </a:ext>
            </a:extLst>
          </p:cNvPr>
          <p:cNvSpPr>
            <a:spLocks noGrp="1"/>
          </p:cNvSpPr>
          <p:nvPr>
            <p:ph type="title"/>
          </p:nvPr>
        </p:nvSpPr>
        <p:spPr/>
        <p:txBody>
          <a:bodyPr/>
          <a:lstStyle/>
          <a:p>
            <a:pPr algn="r"/>
            <a:r>
              <a:rPr lang="ar-EG" dirty="0"/>
              <a:t>اللامركزية فى التعليم العالى فى ألمانيا:</a:t>
            </a:r>
          </a:p>
        </p:txBody>
      </p:sp>
      <p:sp>
        <p:nvSpPr>
          <p:cNvPr id="3" name="Content Placeholder 2">
            <a:extLst>
              <a:ext uri="{FF2B5EF4-FFF2-40B4-BE49-F238E27FC236}">
                <a16:creationId xmlns:a16="http://schemas.microsoft.com/office/drawing/2014/main" id="{C4216D69-A3FB-413C-A185-1CCF6062DA0D}"/>
              </a:ext>
            </a:extLst>
          </p:cNvPr>
          <p:cNvSpPr>
            <a:spLocks noGrp="1"/>
          </p:cNvSpPr>
          <p:nvPr>
            <p:ph idx="1"/>
          </p:nvPr>
        </p:nvSpPr>
        <p:spPr/>
        <p:txBody>
          <a:bodyPr>
            <a:normAutofit/>
          </a:bodyPr>
          <a:lstStyle/>
          <a:p>
            <a:r>
              <a:rPr lang="ar-EG" sz="2800" dirty="0"/>
              <a:t>ولذا نجد هناك العديد من البرامج الخاصة لدعم وتمويل الطلاب والباحثين، حيث تُقَدم المنح الدراسية للباحثين الشباب إضافة إلى محاولة توفير فرص عمل لهم، الأمر الذي يؤتي ثماره على المستويين العلمي والاقتصادي لألمانيا. إلى جانب ذلك توفر العديد من الجامعات الألمانية الكثير من البرامج الاجتماعية الترفيهية للطلاب الأجانب من أجل مساعدتهم على الاندماج والتعايش في المجتمع الألماني. </a:t>
            </a:r>
          </a:p>
        </p:txBody>
      </p:sp>
    </p:spTree>
    <p:extLst>
      <p:ext uri="{BB962C8B-B14F-4D97-AF65-F5344CB8AC3E}">
        <p14:creationId xmlns:p14="http://schemas.microsoft.com/office/powerpoint/2010/main" val="195897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F505C-A326-456D-A82D-A668A5EE6D02}"/>
              </a:ext>
            </a:extLst>
          </p:cNvPr>
          <p:cNvSpPr>
            <a:spLocks noGrp="1"/>
          </p:cNvSpPr>
          <p:nvPr>
            <p:ph type="title"/>
          </p:nvPr>
        </p:nvSpPr>
        <p:spPr/>
        <p:txBody>
          <a:bodyPr/>
          <a:lstStyle/>
          <a:p>
            <a:pPr algn="r"/>
            <a:r>
              <a:rPr lang="ar-EG" dirty="0"/>
              <a:t>اللامركزية فى التعليم العام فى ألمانيا:</a:t>
            </a:r>
          </a:p>
        </p:txBody>
      </p:sp>
      <p:sp>
        <p:nvSpPr>
          <p:cNvPr id="3" name="Content Placeholder 2">
            <a:extLst>
              <a:ext uri="{FF2B5EF4-FFF2-40B4-BE49-F238E27FC236}">
                <a16:creationId xmlns:a16="http://schemas.microsoft.com/office/drawing/2014/main" id="{8E047C06-6DFD-48A1-9314-BDA5B3AF8113}"/>
              </a:ext>
            </a:extLst>
          </p:cNvPr>
          <p:cNvSpPr>
            <a:spLocks noGrp="1"/>
          </p:cNvSpPr>
          <p:nvPr>
            <p:ph idx="1"/>
          </p:nvPr>
        </p:nvSpPr>
        <p:spPr>
          <a:xfrm>
            <a:off x="1154954" y="2335237"/>
            <a:ext cx="10422757" cy="4522763"/>
          </a:xfrm>
        </p:spPr>
        <p:txBody>
          <a:bodyPr>
            <a:normAutofit lnSpcReduction="10000"/>
          </a:bodyPr>
          <a:lstStyle/>
          <a:p>
            <a:r>
              <a:rPr lang="ar-EG" sz="2400" dirty="0"/>
              <a:t>وتعمل إدارة المدارس الثانوية العامة فى ألمانيا من خلال أسلوب فرق العمل حيث يحقق لها فوائد عديدة من أهمها: حل المشكلات المدرسية المعقدة التى تواجه المدرسة بطرق علمية سليمة، واتخاذ القرارات المدرسية الفعالة بمشاركة جميع العاملين بالمدرسة، وإطلاق الطاقات الإبداعية لدى الأفراد من خلال إعطائهم الحرية الكاملة للتعبير عن آرائهم وأفكارهم، وتدعيم المشاركة المجتمعية مع المجتمع المحلى المحيط بالمدرسة، وتحقيق الرضا الوظيفى للعاملين بالمدرسة، وقيادة عمليات التغيير بكفاءة وفعالية.</a:t>
            </a:r>
            <a:endParaRPr lang="en-US" sz="2400" dirty="0"/>
          </a:p>
          <a:p>
            <a:r>
              <a:rPr lang="ar-EG" sz="2400" dirty="0"/>
              <a:t>ويعتمد أسلوب فرق العمل فى إدارة المدارس الثانوية العامة الألمانية على مجموعة من المبادئ منها: توفير التدريب المناسب لأعضاء الفرق، والاتصالات المفتوحة بينهم من إدارة مدرسية ومعلمين وطلاب وأولياء أمور وأعضاء المجتمع المحلى، والثقة والاحترام بين الأعضاء، وتحديد الأهداف بدقة ووضوح، وتوزيع الأدوار والمسئوليات على الأعضاء بما يتناسب مع إمكانياتهم وقدراتهم، والتفويض الكامل للسلطات لأعضاء فرق العمل.</a:t>
            </a:r>
            <a:endParaRPr lang="en-US" sz="2400" dirty="0"/>
          </a:p>
          <a:p>
            <a:endParaRPr lang="ar-EG" sz="2400" dirty="0"/>
          </a:p>
        </p:txBody>
      </p:sp>
    </p:spTree>
    <p:extLst>
      <p:ext uri="{BB962C8B-B14F-4D97-AF65-F5344CB8AC3E}">
        <p14:creationId xmlns:p14="http://schemas.microsoft.com/office/powerpoint/2010/main" val="14598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29AD-D0F7-4490-8FCE-98ABFC089354}"/>
              </a:ext>
            </a:extLst>
          </p:cNvPr>
          <p:cNvSpPr>
            <a:spLocks noGrp="1"/>
          </p:cNvSpPr>
          <p:nvPr>
            <p:ph type="title"/>
          </p:nvPr>
        </p:nvSpPr>
        <p:spPr>
          <a:xfrm>
            <a:off x="1154954" y="534572"/>
            <a:ext cx="8761413" cy="1146060"/>
          </a:xfrm>
        </p:spPr>
        <p:txBody>
          <a:bodyPr/>
          <a:lstStyle/>
          <a:p>
            <a:pPr algn="r"/>
            <a:r>
              <a:rPr lang="ar-EG" dirty="0"/>
              <a:t>الدروس المستفادة من الخبرات الدولية السابقة فى مجال تطبيق اللامركزية فى قطاع التعليم</a:t>
            </a:r>
          </a:p>
        </p:txBody>
      </p:sp>
      <p:sp>
        <p:nvSpPr>
          <p:cNvPr id="3" name="Content Placeholder 2">
            <a:extLst>
              <a:ext uri="{FF2B5EF4-FFF2-40B4-BE49-F238E27FC236}">
                <a16:creationId xmlns:a16="http://schemas.microsoft.com/office/drawing/2014/main" id="{BACC7D1C-195E-483E-BA37-09A5191B7C73}"/>
              </a:ext>
            </a:extLst>
          </p:cNvPr>
          <p:cNvSpPr>
            <a:spLocks noGrp="1"/>
          </p:cNvSpPr>
          <p:nvPr>
            <p:ph idx="1"/>
          </p:nvPr>
        </p:nvSpPr>
        <p:spPr>
          <a:xfrm>
            <a:off x="295422" y="2208627"/>
            <a:ext cx="11071273" cy="4403187"/>
          </a:xfrm>
        </p:spPr>
        <p:txBody>
          <a:bodyPr>
            <a:normAutofit/>
          </a:bodyPr>
          <a:lstStyle/>
          <a:p>
            <a:r>
              <a:rPr lang="ar-EG" sz="2400" dirty="0"/>
              <a:t>نقل السلطة: لكي تنجح محاولات تطبيق لامركزية التعليم، ينبغي أن تكون لدى الحكومة المركزية الرغبة فى نقل سلطة اتخاذ القرارات الهامة إلى المؤسسات اللامركزية، وذلك لا يعنى أن الحكومة المركزية يجب أن تختفى مع اللامركزية، بل يجب أن تقوم بدور جديد، حيث تقدم الدعم والعون للمستويات الأقل فى الحكومة لتطوير الطاقة.</a:t>
            </a:r>
            <a:endParaRPr lang="en-US" sz="2400" dirty="0"/>
          </a:p>
          <a:p>
            <a:r>
              <a:rPr lang="ar-EG" sz="2400" dirty="0"/>
              <a:t>بناء القدرات والطاقات المؤسسية: فمن أهم شروط اللامركزية الناجحة بناء الطاقات المؤسسية، التى تقوم بتطوير الموارد البشرية والمالية، وفى أغلب الأحيان، تفتقر الحكومات المحلية إلى الموارد المالية الضرورية اللازمة لتنفيذ المهام الموكلة إليها بكفاءة،  وعليه، فإنه من الأهمية بمكان أن تقوم الحكومة المركزية بابتكار مصادر لتمويل المؤسسات اللامركزية إما عن طريق تحويلات أو منحهم مصادر جديدة للعائد، والتى تتطلب غالبا أن تتنازل الحكومة المركزية عن بعض مصادر العائد التى كانت تتمتع بها فى السابق.</a:t>
            </a:r>
            <a:endParaRPr lang="en-US" sz="2400" dirty="0"/>
          </a:p>
          <a:p>
            <a:endParaRPr lang="ar-EG" sz="2400" dirty="0"/>
          </a:p>
        </p:txBody>
      </p:sp>
    </p:spTree>
    <p:extLst>
      <p:ext uri="{BB962C8B-B14F-4D97-AF65-F5344CB8AC3E}">
        <p14:creationId xmlns:p14="http://schemas.microsoft.com/office/powerpoint/2010/main" val="342495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329</TotalTime>
  <Words>1920</Words>
  <Application>Microsoft Office PowerPoint</Application>
  <PresentationFormat>Widescreen</PresentationFormat>
  <Paragraphs>54</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Gill Sans MT</vt:lpstr>
      <vt:lpstr>Gallery</vt:lpstr>
      <vt:lpstr>اتجاهات بعض نظم التعليم  نحو اللامركزية  المحاضرة الخامسة الجزء الثانى لطلاب الفرقة الرابعة عام شعب/لغة عربية ولغة إنجليزية وفلسفة وتاريخ   </vt:lpstr>
      <vt:lpstr>لامركزية التعليم في المانيا:</vt:lpstr>
      <vt:lpstr>PowerPoint Presentation</vt:lpstr>
      <vt:lpstr>اللامركزية فى التعليم العالى فى ألمانيا:</vt:lpstr>
      <vt:lpstr>اللامركزية فى التعليم العالى فى ألمانيا:</vt:lpstr>
      <vt:lpstr>اللامركزية فى التعليم العالى فى ألمانيا:</vt:lpstr>
      <vt:lpstr>اللامركزية فى التعليم العالى فى ألمانيا:</vt:lpstr>
      <vt:lpstr>اللامركزية فى التعليم العام فى ألمانيا:</vt:lpstr>
      <vt:lpstr>الدروس المستفادة من الخبرات الدولية السابقة فى مجال تطبيق اللامركزية فى قطاع التعليم</vt:lpstr>
      <vt:lpstr>الدروس المستفادة من الخبرات الدولية السابقة فى مجال تطبيق اللامركزية فى قطاع التعليم</vt:lpstr>
      <vt:lpstr>الدروس المستفادة من الخبرات الدولية السابقة فى مجال تطبيق اللامركزية فى قطاع التعليم</vt:lpstr>
      <vt:lpstr>الدروس المستفادة من الخبرات الدولية السابقة فى مجال تطبيق اللامركزية فى قطاع التعليم</vt:lpstr>
      <vt:lpstr>خطوات تطبيق اللامركزية فى المدارس:</vt:lpstr>
      <vt:lpstr>متطلبات تطبيق اللامركزية فى التعليم:</vt:lpstr>
      <vt:lpstr>دور وزارة التربية والتعليم فى التوجه نحو اللامركزية: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اتجاهات بعض نظم التعليم  نحو اللامركزية  المحاضرة الخامسة الجزء الثانى لطلاب الفرقة الرابعة عام شعب/لغة عربية ولغة إنجليزية وفلسفة وتاريخ   </dc:title>
  <dc:creator>CoreMasr</dc:creator>
  <cp:lastModifiedBy>CoreMasr</cp:lastModifiedBy>
  <cp:revision>9</cp:revision>
  <dcterms:created xsi:type="dcterms:W3CDTF">2020-04-13T12:28:38Z</dcterms:created>
  <dcterms:modified xsi:type="dcterms:W3CDTF">2020-04-15T12:55:58Z</dcterms:modified>
</cp:coreProperties>
</file>